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  <p:sldId id="480" r:id="rId83"/>
    <p:sldId id="439" r:id="rId84"/>
    <p:sldId id="441" r:id="rId85"/>
    <p:sldId id="440" r:id="rId86"/>
    <p:sldId id="443" r:id="rId87"/>
    <p:sldId id="444" r:id="rId88"/>
    <p:sldId id="445" r:id="rId89"/>
    <p:sldId id="446" r:id="rId90"/>
    <p:sldId id="447" r:id="rId91"/>
    <p:sldId id="448" r:id="rId92"/>
    <p:sldId id="478" r:id="rId93"/>
    <p:sldId id="479" r:id="rId94"/>
    <p:sldId id="481" r:id="rId95"/>
    <p:sldId id="450" r:id="rId96"/>
    <p:sldId id="451" r:id="rId97"/>
    <p:sldId id="452" r:id="rId98"/>
    <p:sldId id="455" r:id="rId99"/>
    <p:sldId id="456" r:id="rId100"/>
    <p:sldId id="949" r:id="rId101"/>
    <p:sldId id="457" r:id="rId102"/>
    <p:sldId id="459" r:id="rId103"/>
    <p:sldId id="644" r:id="rId104"/>
    <p:sldId id="458" r:id="rId105"/>
    <p:sldId id="461" r:id="rId106"/>
    <p:sldId id="460" r:id="rId107"/>
    <p:sldId id="462" r:id="rId108"/>
    <p:sldId id="544" r:id="rId109"/>
    <p:sldId id="545" r:id="rId110"/>
    <p:sldId id="546" r:id="rId111"/>
    <p:sldId id="548" r:id="rId112"/>
    <p:sldId id="549" r:id="rId113"/>
    <p:sldId id="550" r:id="rId114"/>
    <p:sldId id="551" r:id="rId115"/>
    <p:sldId id="547" r:id="rId116"/>
    <p:sldId id="552" r:id="rId117"/>
    <p:sldId id="553" r:id="rId118"/>
    <p:sldId id="554" r:id="rId119"/>
    <p:sldId id="555" r:id="rId120"/>
    <p:sldId id="765" r:id="rId121"/>
    <p:sldId id="766" r:id="rId122"/>
    <p:sldId id="767" r:id="rId123"/>
    <p:sldId id="768" r:id="rId124"/>
    <p:sldId id="950" r:id="rId125"/>
    <p:sldId id="771" r:id="rId126"/>
    <p:sldId id="482" r:id="rId127"/>
    <p:sldId id="773" r:id="rId128"/>
    <p:sldId id="463" r:id="rId129"/>
    <p:sldId id="464" r:id="rId130"/>
    <p:sldId id="483" r:id="rId131"/>
    <p:sldId id="484" r:id="rId132"/>
    <p:sldId id="485" r:id="rId133"/>
    <p:sldId id="486" r:id="rId134"/>
    <p:sldId id="465" r:id="rId135"/>
    <p:sldId id="467" r:id="rId136"/>
    <p:sldId id="468" r:id="rId137"/>
    <p:sldId id="487" r:id="rId138"/>
    <p:sldId id="469" r:id="rId139"/>
    <p:sldId id="470" r:id="rId140"/>
    <p:sldId id="471" r:id="rId141"/>
    <p:sldId id="472" r:id="rId142"/>
    <p:sldId id="473" r:id="rId143"/>
    <p:sldId id="477" r:id="rId144"/>
    <p:sldId id="474" r:id="rId145"/>
    <p:sldId id="475" r:id="rId146"/>
    <p:sldId id="489" r:id="rId147"/>
    <p:sldId id="490" r:id="rId148"/>
    <p:sldId id="491" r:id="rId149"/>
    <p:sldId id="492" r:id="rId150"/>
    <p:sldId id="640" r:id="rId151"/>
    <p:sldId id="530" r:id="rId152"/>
    <p:sldId id="531" r:id="rId153"/>
    <p:sldId id="532" r:id="rId154"/>
    <p:sldId id="533" r:id="rId155"/>
    <p:sldId id="534" r:id="rId156"/>
    <p:sldId id="535" r:id="rId157"/>
    <p:sldId id="536" r:id="rId158"/>
    <p:sldId id="537" r:id="rId159"/>
    <p:sldId id="538" r:id="rId160"/>
    <p:sldId id="539" r:id="rId161"/>
    <p:sldId id="641" r:id="rId162"/>
    <p:sldId id="540" r:id="rId163"/>
    <p:sldId id="541" r:id="rId164"/>
    <p:sldId id="542" r:id="rId165"/>
    <p:sldId id="543" r:id="rId166"/>
    <p:sldId id="642" r:id="rId167"/>
    <p:sldId id="631" r:id="rId168"/>
    <p:sldId id="632" r:id="rId169"/>
    <p:sldId id="633" r:id="rId170"/>
    <p:sldId id="634" r:id="rId171"/>
    <p:sldId id="635" r:id="rId172"/>
    <p:sldId id="636" r:id="rId173"/>
    <p:sldId id="637" r:id="rId174"/>
    <p:sldId id="638" r:id="rId175"/>
    <p:sldId id="639" r:id="rId176"/>
    <p:sldId id="643" r:id="rId177"/>
    <p:sldId id="772" r:id="rId178"/>
    <p:sldId id="774" r:id="rId179"/>
    <p:sldId id="775" r:id="rId180"/>
    <p:sldId id="776" r:id="rId181"/>
    <p:sldId id="777" r:id="rId182"/>
    <p:sldId id="833" r:id="rId183"/>
    <p:sldId id="834" r:id="rId184"/>
    <p:sldId id="835" r:id="rId185"/>
    <p:sldId id="778" r:id="rId186"/>
    <p:sldId id="779" r:id="rId187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0" Type="http://schemas.openxmlformats.org/officeDocument/2006/relationships/tableStyles" Target="tableStyles.xml"/><Relationship Id="rId19" Type="http://schemas.openxmlformats.org/officeDocument/2006/relationships/slide" Target="slides/slide17.xml"/><Relationship Id="rId189" Type="http://schemas.openxmlformats.org/officeDocument/2006/relationships/viewProps" Target="viewProps.xml"/><Relationship Id="rId188" Type="http://schemas.openxmlformats.org/officeDocument/2006/relationships/presProps" Target="presProps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5.png"/><Relationship Id="rId1" Type="http://schemas.openxmlformats.org/officeDocument/2006/relationships/image" Target="../media/image2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1" Type="http://schemas.openxmlformats.org/officeDocument/2006/relationships/image" Target="../media/image2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1.png"/><Relationship Id="rId1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3.png"/><Relationship Id="rId1" Type="http://schemas.openxmlformats.org/officeDocument/2006/relationships/image" Target="../media/image22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8.png"/><Relationship Id="rId1" Type="http://schemas.openxmlformats.org/officeDocument/2006/relationships/image" Target="../media/image227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2.png"/><Relationship Id="rId1" Type="http://schemas.openxmlformats.org/officeDocument/2006/relationships/image" Target="../media/image23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8.png"/><Relationship Id="rId1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7.png"/><Relationship Id="rId1" Type="http://schemas.openxmlformats.org/officeDocument/2006/relationships/image" Target="../media/image2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image" Target="../media/image26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6.png"/><Relationship Id="rId1" Type="http://schemas.openxmlformats.org/officeDocument/2006/relationships/image" Target="../media/image26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9.png"/><Relationship Id="rId1" Type="http://schemas.openxmlformats.org/officeDocument/2006/relationships/image" Target="../media/image26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1.png"/><Relationship Id="rId1" Type="http://schemas.openxmlformats.org/officeDocument/2006/relationships/image" Target="../media/image2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3.png"/><Relationship Id="rId1" Type="http://schemas.openxmlformats.org/officeDocument/2006/relationships/image" Target="../media/image27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5.png"/><Relationship Id="rId1" Type="http://schemas.openxmlformats.org/officeDocument/2006/relationships/image" Target="../media/image27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8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0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6.png"/><Relationship Id="rId1" Type="http://schemas.openxmlformats.org/officeDocument/2006/relationships/image" Target="../media/image28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8.png"/><Relationship Id="rId1" Type="http://schemas.openxmlformats.org/officeDocument/2006/relationships/image" Target="../media/image28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0.png"/><Relationship Id="rId1" Type="http://schemas.openxmlformats.org/officeDocument/2006/relationships/image" Target="../media/image28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2.png"/><Relationship Id="rId1" Type="http://schemas.openxmlformats.org/officeDocument/2006/relationships/image" Target="../media/image29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4.png"/><Relationship Id="rId1" Type="http://schemas.openxmlformats.org/officeDocument/2006/relationships/image" Target="../media/image29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6.png"/><Relationship Id="rId1" Type="http://schemas.openxmlformats.org/officeDocument/2006/relationships/image" Target="../media/image29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8.png"/><Relationship Id="rId1" Type="http://schemas.openxmlformats.org/officeDocument/2006/relationships/image" Target="../media/image29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2.png"/><Relationship Id="rId1" Type="http://schemas.openxmlformats.org/officeDocument/2006/relationships/image" Target="../media/image301.pn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image" Target="../media/image30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7.png"/><Relationship Id="rId1" Type="http://schemas.openxmlformats.org/officeDocument/2006/relationships/image" Target="../media/image306.pn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1.png"/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image" Target="../media/image308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4.png"/><Relationship Id="rId1" Type="http://schemas.openxmlformats.org/officeDocument/2006/relationships/image" Target="../media/image31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8.png"/><Relationship Id="rId1" Type="http://schemas.openxmlformats.org/officeDocument/2006/relationships/image" Target="../media/image31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0.png"/><Relationship Id="rId1" Type="http://schemas.openxmlformats.org/officeDocument/2006/relationships/image" Target="../media/image3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2.png"/><Relationship Id="rId1" Type="http://schemas.openxmlformats.org/officeDocument/2006/relationships/image" Target="../media/image32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4.png"/><Relationship Id="rId1" Type="http://schemas.openxmlformats.org/officeDocument/2006/relationships/image" Target="../media/image32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6.png"/><Relationship Id="rId1" Type="http://schemas.openxmlformats.org/officeDocument/2006/relationships/image" Target="../media/image32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8.png"/><Relationship Id="rId1" Type="http://schemas.openxmlformats.org/officeDocument/2006/relationships/image" Target="../media/image32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0.png"/><Relationship Id="rId1" Type="http://schemas.openxmlformats.org/officeDocument/2006/relationships/image" Target="../media/image32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1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4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6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1.png"/><Relationship Id="rId1" Type="http://schemas.openxmlformats.org/officeDocument/2006/relationships/image" Target="../media/image34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92835"/>
            <a:ext cx="7380605" cy="51885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23925" y="6280785"/>
            <a:ext cx="5734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http://www.pref.hokkaido.lg.jp/sr/srk/OPD.htm</a:t>
            </a:r>
            <a:endParaRPr lang="ja-JP" altLang="en-US" sz="14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北海道では、森林情報をオープンデータで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公開しています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092835"/>
            <a:ext cx="7801610" cy="52012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43255" y="302323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毎年、市町村に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DVD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等で配布していたが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その手間がなくなった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775970" y="624522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樹種で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495550"/>
            <a:ext cx="9186545" cy="378777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77215" y="14776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宮崎県の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WebGIS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」に掲載。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樹種別、林齢別の色分けで表示できる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338455" y="4461510"/>
            <a:ext cx="1442720" cy="1058545"/>
          </a:xfrm>
          <a:prstGeom prst="wedgeRoundRectCallout">
            <a:avLst>
              <a:gd name="adj1" fmla="val 81778"/>
              <a:gd name="adj2" fmla="val -1988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林齢で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色分け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これを無料で実現！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北海道が作ろうとしたら数百万かかるでしょ！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501900"/>
            <a:ext cx="9187815" cy="3778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094105" y="292735"/>
            <a:ext cx="7096125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（北海道の例）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77850" y="141160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津波浸水想定データもオープンデータなので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「ひなた</a:t>
            </a: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」に搭載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2411095"/>
            <a:ext cx="8695055" cy="3932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51682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875790" y="921385"/>
            <a:ext cx="234061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オープンデータ用の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ファイルを作るのが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めんどくさい！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それなら出さない！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機械判読可能なデータが有れば便利ですが、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まずデータを出すことが重要です！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28355" y="6588125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39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オープンデータは利用しやすいように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機械判読可能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なデータが望ましいと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されていますが、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028825"/>
            <a:ext cx="7264400" cy="412178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39800" y="615061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https://5stardata.info/ja/</a:t>
            </a:r>
            <a:endParaRPr lang="ja-JP" altLang="en-US" sz="140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718185" y="422275"/>
            <a:ext cx="7833360" cy="151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いきなり上を目指したら進まないので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まずは</a:t>
            </a:r>
            <a:r>
              <a:rPr lang="en-US" altLang="ja-JP" sz="36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、</a:t>
            </a:r>
            <a:r>
              <a:rPr lang="en-US" altLang="ja-JP" sz="36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を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公開することを目指しましょう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乗算記号 3"/>
          <p:cNvSpPr/>
          <p:nvPr/>
        </p:nvSpPr>
        <p:spPr>
          <a:xfrm>
            <a:off x="4912360" y="1459230"/>
            <a:ext cx="3504565" cy="3504565"/>
          </a:xfrm>
          <a:prstGeom prst="mathMultiply">
            <a:avLst>
              <a:gd name="adj1" fmla="val 71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4737735" y="2025015"/>
            <a:ext cx="4291330" cy="280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PDF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の元は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000" b="1">
                <a:solidFill>
                  <a:srgbClr val="00B050"/>
                </a:solidFill>
                <a:latin typeface="游ゴシック" panose="020B0400000000000000" charset="-128"/>
                <a:ea typeface="游ゴシック" panose="020B0400000000000000" charset="-128"/>
              </a:rPr>
              <a:t>Excel</a:t>
            </a:r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でしょうから、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元のファイルを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公開すれば良い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だけです</a:t>
            </a:r>
            <a:endParaRPr lang="ja-JP" altLang="en-US" sz="32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000"/>
            <a:ext cx="4246245" cy="61410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1460" y="6280785"/>
            <a:ext cx="73552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http://www.pref.hokkaido.lg.jp/sm/sum/unyou/h301205miriyouti.pdf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90170"/>
            <a:ext cx="9150350" cy="6108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6685" y="523875"/>
            <a:ext cx="5172710" cy="2069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そもそも住民の方は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行政がどういうデータを持っているか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わかりません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93980"/>
            <a:ext cx="6647815" cy="594169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ボックス 4"/>
          <p:cNvSpPr txBox="1"/>
          <p:nvPr/>
        </p:nvSpPr>
        <p:spPr>
          <a:xfrm>
            <a:off x="458470" y="2721610"/>
            <a:ext cx="8226425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PDF</a:t>
            </a: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なっていないよりはマシです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96010" y="6080125"/>
            <a:ext cx="588137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http://www.pref.hokkaido.lg.jp/sm/jnj/jinjigyousei/h29jinjigyousei.pdf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595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まずは情報を</a:t>
            </a:r>
            <a:r>
              <a:rPr lang="ja-JP" altLang="en-US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することが重要</a:t>
            </a:r>
            <a:endParaRPr lang="ja-JP" altLang="en-US" sz="4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600835"/>
            <a:ext cx="2478405" cy="299656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078480" y="2041525"/>
            <a:ext cx="5781675" cy="2252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でも将来的にデータは、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en-US" altLang="ja-JP" sz="4400" b="1">
                <a:solidFill>
                  <a:schemeClr val="accent2"/>
                </a:solidFill>
                <a:latin typeface="游ゴシック" panose="020B0400000000000000" charset="-128"/>
                <a:ea typeface="游ゴシック" panose="020B0400000000000000" charset="-128"/>
              </a:rPr>
              <a:t>CSV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くらいで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公開できるように努力は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しましょう！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 descr="books-1013663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05" y="249555"/>
            <a:ext cx="5581015" cy="55810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415665" y="327025"/>
            <a:ext cx="5594350" cy="512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</a:rPr>
              <a:t>庁内データの棚卸し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できればいいですね。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どのようなデータが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どの部署にあるかを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知ることで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同じようなデータを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複数の部署で作るような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ムダもなくなるかも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しれません。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9055"/>
            <a:ext cx="9147175" cy="60896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6125" y="4074160"/>
            <a:ext cx="7833360" cy="19545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もし、利用者のために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利便性の高いデータを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</a:rPr>
              <a:t>作りたいと思ったら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97155"/>
            <a:ext cx="9067165" cy="60071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745490" y="4032250"/>
            <a:ext cx="7833360" cy="216789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ほかの市町村で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利用されているデータを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5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マネ</a:t>
            </a:r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して作りましょう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19887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98500" y="1549400"/>
            <a:ext cx="4283075" cy="13449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パクリが大事！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テキストボックス 5"/>
          <p:cNvSpPr txBox="1"/>
          <p:nvPr/>
        </p:nvSpPr>
        <p:spPr>
          <a:xfrm>
            <a:off x="340360" y="6247130"/>
            <a:ext cx="353314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https://cio.go.jp/opendata100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8110"/>
            <a:ext cx="8416290" cy="6204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59105" y="2524760"/>
            <a:ext cx="8226425" cy="194437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オープンデータを使っている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アプリを紹介している国のサイト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ここで使われているデータを作れば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02870"/>
            <a:ext cx="9128760" cy="620395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175" y="62611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98500" y="668655"/>
            <a:ext cx="4283075" cy="25641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手間を掛けて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作るなら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使われるデータを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 b="1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作ろう</a:t>
            </a:r>
            <a:endParaRPr lang="ja-JP" altLang="en-US" sz="4000" b="1"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557530" y="1432560"/>
            <a:ext cx="8254365" cy="2811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どうせ出すなら、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価値のあるデータを出そう！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役所だけでなく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400" b="1">
                <a:latin typeface="游ゴシック" panose="020B0400000000000000" charset="-128"/>
                <a:ea typeface="游ゴシック" panose="020B0400000000000000" charset="-128"/>
              </a:rPr>
              <a:t>みんなでデータを作るといいよ</a:t>
            </a:r>
            <a:endParaRPr lang="ja-JP" altLang="en-US" sz="4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985" y="6794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106170" y="94615"/>
            <a:ext cx="5479415" cy="520636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443480" y="930275"/>
            <a:ext cx="1913890" cy="4443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小さい自治体は、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効果なんか小さいよ！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402320" y="660463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611495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そりゃそうです。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でも小さい自治体だからこそ、できることも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たくさんあります。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9152890" cy="62674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07365" y="2844800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災害時にこそ威力を発揮する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507365" y="2620645"/>
            <a:ext cx="812927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東日本大震災から普及が拡大した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614680" y="51244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道路通行可能データや電力のデータなどの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ビッグデータがオープンに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2080"/>
            <a:ext cx="9149715" cy="59931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533400" y="156210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一方で、避難所をマッピングしようとした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ボランティアチームは、避難所データが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オープンデータでないため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すべて手作業でマッピングを行った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施設の場所を自分たちで調べて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222375"/>
            <a:ext cx="9147175" cy="5121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西日本豪雨災害時にボランティアの方が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718185" y="3051175"/>
            <a:ext cx="8129270" cy="96901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事前に施設位置がオープンデータに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なっていれば簡単にマッピングができた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146810"/>
            <a:ext cx="9177020" cy="54737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95910" y="177800"/>
            <a:ext cx="8551545" cy="96901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北海道胆振東部地震でボランティアの方が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マッピングした給水所の位置情報（ひなた</a:t>
            </a:r>
            <a:r>
              <a:rPr lang="en-US" altLang="ja-JP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69215" y="63436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1100455"/>
            <a:ext cx="9130030" cy="5330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1925" y="152400"/>
            <a:ext cx="8789035" cy="18224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災害時は細かい対応できない。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事前に情報を出しておくことで、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被災していない地域の方が助けてくれるかも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四角形 6"/>
          <p:cNvSpPr/>
          <p:nvPr/>
        </p:nvSpPr>
        <p:spPr>
          <a:xfrm rot="20700000">
            <a:off x="2916555" y="4961890"/>
            <a:ext cx="218249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 rot="15660000">
            <a:off x="4456430" y="3100705"/>
            <a:ext cx="1866265" cy="2908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図形 3" descr="handshake-65181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20000">
            <a:off x="5013325" y="4220845"/>
            <a:ext cx="1008380" cy="86995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623695"/>
            <a:ext cx="9085580" cy="46697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61925" y="15240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周りの市町村と協力して、同じデータを出すことで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価値のあるデータを出すことができる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3900805" y="3625850"/>
            <a:ext cx="834390" cy="8343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582670" y="3308350"/>
            <a:ext cx="1470660" cy="14706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3297555" y="3021965"/>
            <a:ext cx="2042160" cy="2042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034665" y="2759710"/>
            <a:ext cx="2566670" cy="25666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647315" y="2371090"/>
            <a:ext cx="3343910" cy="33439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291080" y="2014855"/>
            <a:ext cx="4055745" cy="40557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954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また、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自分たちでデータの価値を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見い出すのも良いでしょう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北海道森町では、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自治体職員、住民自らデータの利用を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行っています。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1736090"/>
            <a:ext cx="6471285" cy="466280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8420" y="6208395"/>
            <a:ext cx="47224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892175"/>
            <a:ext cx="9171305" cy="5391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77800" y="807720"/>
            <a:ext cx="8789035" cy="47752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メンバーは、役場職員、町の住人、町外の技術者など</a:t>
            </a:r>
            <a:endParaRPr lang="ja-JP" altLang="en-US" sz="2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79500" y="616712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285240"/>
            <a:ext cx="7108190" cy="4962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5430"/>
            <a:ext cx="8789035" cy="54229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森町のクリエーター集団「ハウモリ」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857885"/>
            <a:ext cx="3644265" cy="534733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" name="テキストボックス 4"/>
          <p:cNvSpPr txBox="1"/>
          <p:nvPr/>
        </p:nvSpPr>
        <p:spPr>
          <a:xfrm>
            <a:off x="4037965" y="2731135"/>
            <a:ext cx="4985385" cy="139573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オープンデータを使った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様々な作品を作成。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自分たちでデータも作る。</a:t>
            </a:r>
            <a:endParaRPr lang="ja-JP" altLang="en-US" sz="28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90195" y="6205220"/>
            <a:ext cx="4797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https://howmori.org/category/work/page/2/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689735"/>
            <a:ext cx="8789035" cy="243903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小さい自治体だからこそ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データを出して、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待っているだけでなく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挑戦</a:t>
            </a: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するのもいいかも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77800" y="2214245"/>
            <a:ext cx="8789035" cy="214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誰かやってくれないかな～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と待つくらいなら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その誰かに自分がなれ！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オープンデータは誰でもできる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61235"/>
            <a:ext cx="8789035" cy="176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行政じゃなくても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行うことができます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626360"/>
            <a:ext cx="8789035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民間でも個人でも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1464945"/>
            <a:ext cx="8789035" cy="260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喜多耕一氏は</a:t>
            </a: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個人で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5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作っています</a:t>
            </a:r>
            <a:endParaRPr lang="ja-JP" altLang="en-US" sz="5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3985"/>
            <a:ext cx="9149715" cy="61341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671445"/>
            <a:ext cx="8789035" cy="8642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①日本CS立体図</a:t>
            </a:r>
            <a:endParaRPr lang="ja-JP" altLang="en-US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75" y="626808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長野県林業総合センターの戸田氏が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開発した地図の立体表現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8890" y="6417945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77800" y="2480945"/>
            <a:ext cx="8789035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国土地理院の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10m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メッシュ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DEM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から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立体図を作成し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52705"/>
            <a:ext cx="9144000" cy="64389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540" y="6361430"/>
            <a:ext cx="5115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http://kouapp.main.jp/csmap/japan/csjapan.html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589280" y="3125470"/>
            <a:ext cx="79654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個人が作ったオープンデータ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92075"/>
            <a:ext cx="3679825" cy="65360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859530" y="2038350"/>
            <a:ext cx="505841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スマートフォンアプリ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などに利用されています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4243705" y="4420870"/>
            <a:ext cx="2734945" cy="1460500"/>
          </a:xfrm>
          <a:prstGeom prst="wedgeRoundRectCallout">
            <a:avLst>
              <a:gd name="adj1" fmla="val -71098"/>
              <a:gd name="adj2" fmla="val -2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位置情報などを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共有できるアプリ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>
                <a:latin typeface="游ゴシック" panose="020B0400000000000000" charset="-128"/>
                <a:ea typeface="游ゴシック" panose="020B0400000000000000" charset="-128"/>
              </a:rPr>
              <a:t>Pete</a:t>
            </a:r>
            <a:r>
              <a:rPr lang="ja-JP" altLang="en-US" sz="2000">
                <a:latin typeface="游ゴシック" panose="020B0400000000000000" charset="-128"/>
                <a:ea typeface="游ゴシック" panose="020B0400000000000000" charset="-128"/>
              </a:rPr>
              <a:t>（ピート）」</a:t>
            </a:r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05130"/>
            <a:ext cx="9120505" cy="54851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13130" y="2778760"/>
            <a:ext cx="731774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QGIS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でも利用できます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213485" y="372110"/>
            <a:ext cx="6718300" cy="7353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②北海道胆振東部地震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31750" y="5403850"/>
            <a:ext cx="5191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https://hgis.pref.miyazaki.lg.jp/hinata/hinata.html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6680"/>
            <a:ext cx="9159875" cy="60134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838768"/>
            <a:ext cx="671830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斜面崩壊範囲を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でトレース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1201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国土地理院　胆振東部地震空中写真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316355" y="2595563"/>
            <a:ext cx="671830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トレースした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GIS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9220"/>
            <a:ext cx="9174480" cy="612521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6350" y="6234430"/>
            <a:ext cx="51917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背景図は、国土地理院　標準地図</a:t>
            </a:r>
            <a:endParaRPr lang="ja-JP" altLang="en-US" sz="1400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16355" y="2407286"/>
            <a:ext cx="6718300" cy="147066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ja-JP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6,000</a:t>
            </a: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以上の斜面崩壊を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１週間かけてトレース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1263650"/>
            <a:ext cx="9205595" cy="4140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318770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森林被害の面積算出に利用される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Google Shape;547;p71"/>
          <p:cNvSpPr txBox="1"/>
          <p:nvPr/>
        </p:nvSpPr>
        <p:spPr>
          <a:xfrm>
            <a:off x="1043940" y="2359025"/>
            <a:ext cx="729488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10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月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31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日</a:t>
            </a:r>
            <a:r>
              <a:rPr lang="en-US" altLang="ja-JP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UHB</a:t>
            </a:r>
            <a:r>
              <a:rPr lang="ja-JP" altLang="en-US" sz="3600" b="1">
                <a:solidFill>
                  <a:schemeClr val="bg1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rPr>
              <a:t>ニュースから</a:t>
            </a:r>
            <a:endParaRPr lang="ja-JP" altLang="en-US" sz="3600" b="1">
              <a:solidFill>
                <a:schemeClr val="bg1"/>
              </a:solidFill>
              <a:latin typeface="メイリオ" panose="020B0604030504040204" charset="-128"/>
              <a:ea typeface="メイリオ" panose="020B0604030504040204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4680585"/>
            <a:ext cx="5059045" cy="153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酪農学園大学が紙に印刷して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厚真町へ提供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48385" y="5949950"/>
            <a:ext cx="735520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FaceBook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　平成30年北海道胆振東部地震 Emergency Mapping Teamの投稿より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302385"/>
            <a:ext cx="6200775" cy="46475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181610"/>
            <a:ext cx="835723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スマホやタブレットに地図を入れて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現地の調査に利用</a:t>
            </a:r>
            <a:endParaRPr lang="ja-JP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09700"/>
            <a:ext cx="2723515" cy="4834255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1720850"/>
            <a:ext cx="2438400" cy="4343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720850"/>
            <a:ext cx="2438400" cy="4344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390458"/>
            <a:ext cx="835723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オープンにすることで、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スピーディー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r>
              <a:rPr lang="ja-JP" sz="4800" b="1">
                <a:solidFill>
                  <a:srgbClr val="0070C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に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利用してもらえる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815205" y="2756535"/>
            <a:ext cx="4216400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災害時は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スピード</a:t>
            </a: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が大事！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96520"/>
            <a:ext cx="4689475" cy="600773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659381"/>
            <a:ext cx="8357235" cy="864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民間オープンデータの例</a:t>
            </a:r>
            <a:endParaRPr lang="ja-JP" sz="4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393700" y="2419033"/>
            <a:ext cx="8357235" cy="13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実は岡山県は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民間オープンデータの先進地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075"/>
            <a:ext cx="9144000" cy="58166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3700" y="2788286"/>
            <a:ext cx="835723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バスデータのオープンデータ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387350" y="5710556"/>
            <a:ext cx="8357235" cy="655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この項目の情報は、</a:t>
            </a:r>
            <a:r>
              <a:rPr lang="en-US" altLang="ja-JP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FOSS4G 2018 Okayama</a:t>
            </a:r>
            <a:r>
              <a:rPr lang="ja-JP" altLang="en-US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での東京大学伊藤氏の発表を参考にして作成しました</a:t>
            </a:r>
            <a:endParaRPr lang="ja-JP" altLang="en-US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83185"/>
            <a:ext cx="9124950" cy="6066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54940" y="8731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</a:t>
            </a:r>
            <a:r>
              <a:rPr lang="en-US" altLang="ja-JP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IT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化の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リーディングカンパニー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96520"/>
            <a:ext cx="9123680" cy="61372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89755" y="301625"/>
            <a:ext cx="4675505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リアルタイムの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データも公開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57150"/>
            <a:ext cx="8694420" cy="60921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57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http://www3.unobus.co.jp/b/map.htm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37405" y="2447290"/>
            <a:ext cx="416052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バスロケーション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アプリも開発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85725"/>
            <a:ext cx="8593455" cy="60636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8765" y="6149340"/>
            <a:ext cx="52666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https://loc.bus-vision.jp/ryobi/view/opendata.html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両備バス（両備グループ）でも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03505"/>
            <a:ext cx="8956040" cy="594550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74675" y="3261995"/>
            <a:ext cx="796417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下電バスでも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オープンデータを開始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049010"/>
            <a:ext cx="523684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http://www.shimoden.net/busmada/opendata/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6995"/>
            <a:ext cx="8759825" cy="6076315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589915" y="4582795"/>
            <a:ext cx="796417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個人作成のアプリも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99060" y="6264910"/>
            <a:ext cx="676402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https://play.google.com/store/apps/details?id=work.momizi.unomap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そろそろまとめましょう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オープンデータとは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オープンデータは法律で義務付けられている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ホームページとはライセンスが違う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オープンデータは自由に使える</a:t>
            </a:r>
            <a:b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ライセンス「</a:t>
            </a:r>
            <a:r>
              <a:rPr lang="en-US" altLang="ja-JP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CC-BY</a:t>
            </a:r>
            <a:r>
              <a:rPr lang="ja-JP" altLang="en-US" sz="3600" b="1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」</a:t>
            </a:r>
            <a:endParaRPr lang="ja-JP" sz="3600" b="1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オープンデータはなぜ必要？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506220"/>
            <a:ext cx="8357235" cy="28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ホームページは情報の図書館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オープンデータで自由にしよう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オープンデータはゼロ予算で出来る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行政の効率ができるかも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オープンデータをつくる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50975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まずはオープンデータで公開することが重要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どうせ作るなら、利用されるデータを作ろう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民間も協力しよう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小さい自治体は効果ない？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422400"/>
            <a:ext cx="8357235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災害のために事前に準備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人がいないからこそオープンデータ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利用してくれる人がいないなら、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自分たちで利用しちゃおう</a:t>
            </a:r>
            <a:b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</a:b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挑戦して見る価値あり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06095" y="343853"/>
            <a:ext cx="8357235" cy="735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オープンデータは誰でもできる</a:t>
            </a:r>
            <a:endParaRPr lang="ja-JP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700" y="1413510"/>
            <a:ext cx="8357235" cy="33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オープンデータは個人でも民間でも出来る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岡山県内のバスデータは、全国でも先進的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  <a:p>
            <a:pPr marL="571500" lvl="0" indent="-571500" algn="l"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ja-JP" sz="3600" b="1"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オープンデータは誰でも出来るよ！</a:t>
            </a:r>
            <a:endParaRPr lang="ja-JP" sz="3600" b="1"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2232660"/>
            <a:ext cx="8789035" cy="21596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オープンデータは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手段です</a:t>
            </a:r>
            <a:endParaRPr lang="ja-JP" altLang="en-US" sz="66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19465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800" y="2270125"/>
            <a:ext cx="8789035" cy="134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目的は、住民生活の向上や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行政の信頼性の向上などです。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177165" y="1755140"/>
            <a:ext cx="8789035" cy="256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データを自由に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使えるようにするだけで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それができるなら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いいんじゃないでしょうか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フローチャート：処理 5"/>
          <p:cNvSpPr/>
          <p:nvPr/>
        </p:nvSpPr>
        <p:spPr>
          <a:xfrm>
            <a:off x="-63500" y="4363720"/>
            <a:ext cx="9208770" cy="213550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4005580" y="561340"/>
            <a:ext cx="5140325" cy="28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まずは始めてみよう！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やってみると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何かが始まる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それが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オープンデータです！</a:t>
            </a:r>
            <a:endParaRPr lang="ja-JP" altLang="en-US" sz="36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338580"/>
            <a:ext cx="3759200" cy="4525010"/>
          </a:xfrm>
          <a:prstGeom prst="rect">
            <a:avLst/>
          </a:prstGeom>
        </p:spPr>
      </p:pic>
      <p:sp>
        <p:nvSpPr>
          <p:cNvPr id="9" name="稲妻 8"/>
          <p:cNvSpPr/>
          <p:nvPr/>
        </p:nvSpPr>
        <p:spPr>
          <a:xfrm rot="6720000">
            <a:off x="3725545" y="2104390"/>
            <a:ext cx="1154430" cy="725170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-52070" y="586359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93700" y="1647825"/>
            <a:ext cx="835723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2000"/>
                  </a:schemeClr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ありがとうございました</a:t>
            </a:r>
            <a:endParaRPr lang="ja-JP" altLang="en-US" sz="44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0810" y="3854450"/>
            <a:ext cx="8882380" cy="2299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このスライドの画像は以下のサイトのフリー素材を利用しています。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いらすとや（https://www.irasutoya.com/）：イラストです。見ればわかりますね。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フリー素材ぱくたそ（www.pakutaso.com）：日本人の方の写真などです。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Pixabay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（https://pixabay.com/）：おもに外国人の方の写真です。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これらの画像、</a:t>
            </a:r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Web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ページの引用はそれだけを抜き出して利用しないでください。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6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はスライドとして、自由な利用を許諾してます。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画像ライセンスには配慮していますが、なにかまずければ言ってください。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qgisshitumonアットgmail.com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</a:t>
            </a:r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</a:t>
            </a: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26890" y="5370830"/>
            <a:ext cx="4805680" cy="95694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この説明手法は、北海道森町の山形氏の手法を真似たものです。勝手に「山形メソッド」と名付けます。山形メソッド使用中は、山形氏の顔写真を表示しておきます。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175" y="1062990"/>
            <a:ext cx="2765425" cy="276542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一番新しいデータがなくて過去のデータが使えない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4539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するのに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お金かかるだろ！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予算ないよ！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99780" y="6607175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5039995" y="279400"/>
            <a:ext cx="2773680" cy="4272280"/>
          </a:xfrm>
          <a:prstGeom prst="wedgeRoundRectCallout">
            <a:avLst>
              <a:gd name="adj1" fmla="val -79212"/>
              <a:gd name="adj2" fmla="val 2330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オープンデータを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始めるのに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新たな予算は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必要ありません！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行政には、もうすでに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ありますよね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946785" y="1704340"/>
            <a:ext cx="7329170" cy="17037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図書館（ホームページ）の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オープン（開放）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するだけです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91440"/>
            <a:ext cx="9149715" cy="609981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568325" y="1668780"/>
            <a:ext cx="4126230" cy="1470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情報をオープンにする方法</a:t>
            </a:r>
            <a:endParaRPr lang="ja-JP" altLang="en-US" sz="4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21400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440" y="3711575"/>
            <a:ext cx="1688465" cy="63373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219825" y="1683385"/>
            <a:ext cx="2735580" cy="1350010"/>
          </a:xfrm>
          <a:prstGeom prst="wedgeRoundRectCallout">
            <a:avLst>
              <a:gd name="adj1" fmla="val 20496"/>
              <a:gd name="adj2" fmla="val 1004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ホームページに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「</a:t>
            </a:r>
            <a:r>
              <a:rPr lang="en-US" altLang="ja-JP" sz="2000" b="1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」マークを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000" b="1">
                <a:latin typeface="游ゴシック" panose="020B0400000000000000" charset="-128"/>
                <a:ea typeface="游ゴシック" panose="020B0400000000000000" charset="-128"/>
              </a:rPr>
              <a:t>つける</a:t>
            </a:r>
            <a:endParaRPr lang="ja-JP" altLang="en-US" sz="20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以上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2508885" y="2766060"/>
            <a:ext cx="4126230" cy="1057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簡単ですね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l="-222" t="250" r="222" b="14485"/>
          <a:stretch>
            <a:fillRect/>
          </a:stretch>
        </p:blipFill>
        <p:spPr>
          <a:xfrm>
            <a:off x="422910" y="102870"/>
            <a:ext cx="8299450" cy="628713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247015" y="2270760"/>
            <a:ext cx="8650605" cy="206946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もうすこし利用者に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わかりやすくしようと思えば、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オープンデータに関するページや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利用規約が必要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362700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引用：北海道森町のホームページ（http://www.town.hokkaido-mori.lg.jp/docs/2014101000041/）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16915" y="1913890"/>
            <a:ext cx="7686040" cy="288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6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6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で行うことができます</a:t>
            </a:r>
            <a:endParaRPr lang="ja-JP" altLang="en-US" sz="6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5745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64540" y="198120"/>
            <a:ext cx="7833360" cy="96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北海道旭川市、室蘭市は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予算ゼロ</a:t>
            </a: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でオープンデータを実行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069975"/>
            <a:ext cx="7077710" cy="5343525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また、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こういう職員さんもいます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921385"/>
            <a:ext cx="1913890" cy="4266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オープンデータ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やったって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手間ばかりかかって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いいこと無い！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80010"/>
            <a:ext cx="4536440" cy="634873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3810" y="611187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5039995" y="316865"/>
            <a:ext cx="2773680" cy="5480050"/>
          </a:xfrm>
          <a:prstGeom prst="wedgeRoundRectCallout">
            <a:avLst>
              <a:gd name="adj1" fmla="val -92055"/>
              <a:gd name="adj2" fmla="val -19779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オープンデータに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多少手間はかかります。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しかし行政事務の削減も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algn="l"/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できるかも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1431290" y="292735"/>
            <a:ext cx="6384290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オープンデータの効果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558800" y="1824355"/>
            <a:ext cx="8129270" cy="3392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国民参加・官民協働の推進を通じた諸課題の解決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経済活性化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行政の高度化・効率化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AutoNum type="arabicPeriod"/>
            </a:pPr>
            <a:r>
              <a:rPr lang="ja-JP" altLang="en-US" sz="2800" b="1">
                <a:solidFill>
                  <a:schemeClr val="bg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透明性・信頼の向上</a:t>
            </a:r>
            <a:endParaRPr lang="ja-JP" altLang="en-US" sz="2800" b="1">
              <a:solidFill>
                <a:schemeClr val="bg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615315" y="993140"/>
            <a:ext cx="842200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600" b="1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600" b="1">
                <a:latin typeface="游ゴシック" panose="020B0400000000000000" charset="-128"/>
                <a:ea typeface="游ゴシック" panose="020B0400000000000000" charset="-128"/>
              </a:rPr>
              <a:t>内閣官房情報通信技術(IT)総合戦略室「オープンデータ参考資料集」より</a:t>
            </a:r>
            <a:endParaRPr lang="ja-JP" altLang="en-US" sz="1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92710"/>
            <a:ext cx="9144000" cy="6375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1824355"/>
            <a:ext cx="8129270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開示請求の多いデータは、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予めオープンデータにしておくことで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職員の事務を軽減できます。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9525" y="6151245"/>
            <a:ext cx="490728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845820"/>
            <a:ext cx="9139555" cy="4770755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1431290" y="283210"/>
            <a:ext cx="6384290" cy="8001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行政の効率化</a:t>
            </a:r>
            <a:endParaRPr lang="ja-JP" altLang="en-US" sz="44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58800" y="3528060"/>
            <a:ext cx="8129270" cy="182245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総務省からは、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反復継続的に開示請求があった資料は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インターネットで公開するべきという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申し合わせが出ています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905" y="5616575"/>
            <a:ext cx="9140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http://www.soumu.go.jp/menu_news/s-news/01gyokan06_02000026.html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11220</Words>
  <Application>WPS Presentation</Application>
  <PresentationFormat>宽屏</PresentationFormat>
  <Paragraphs>1007</Paragraphs>
  <Slides>185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200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Calibri</vt:lpstr>
      <vt:lpstr>Microsoft YaHei</vt:lpstr>
      <vt:lpstr>ＭＳ Ｐゴシック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73</cp:revision>
  <dcterms:created xsi:type="dcterms:W3CDTF">2018-11-23T05:54:00Z</dcterms:created>
  <dcterms:modified xsi:type="dcterms:W3CDTF">2018-12-10T14:50:53Z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